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presProps" Target="presProps.xml" /><Relationship Id="rId5" Type="http://schemas.openxmlformats.org/officeDocument/2006/relationships/slide" Target="slides/slide4.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5/6/2021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5/6/2021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5/6/2021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5/6/2021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5/6/2021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5/6/2021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5/6/2021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5/6/2021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5/6/2021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5/6/2021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5/6/2021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2.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image" Target="../media/image3.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5/6/2021</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2.xml" /><Relationship Id="rId4"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6D224-429C-0F47-B058-56BEDE84E912}"/>
              </a:ext>
            </a:extLst>
          </p:cNvPr>
          <p:cNvSpPr>
            <a:spLocks noGrp="1"/>
          </p:cNvSpPr>
          <p:nvPr>
            <p:ph type="ctrTitle"/>
          </p:nvPr>
        </p:nvSpPr>
        <p:spPr/>
        <p:txBody>
          <a:bodyPr/>
          <a:lstStyle/>
          <a:p>
            <a:r>
              <a:rPr lang="en-US" altLang="ko-KR"/>
              <a:t>Solar</a:t>
            </a:r>
            <a:r>
              <a:rPr lang="ko-KR" altLang="en-US"/>
              <a:t> </a:t>
            </a:r>
            <a:r>
              <a:rPr lang="en-US" altLang="ko-KR"/>
              <a:t>Oven</a:t>
            </a:r>
            <a:endParaRPr lang="en-US"/>
          </a:p>
        </p:txBody>
      </p:sp>
      <p:sp>
        <p:nvSpPr>
          <p:cNvPr id="3" name="Subtitle 2">
            <a:extLst>
              <a:ext uri="{FF2B5EF4-FFF2-40B4-BE49-F238E27FC236}">
                <a16:creationId xmlns:a16="http://schemas.microsoft.com/office/drawing/2014/main" id="{DE9EB50B-22A8-D34A-92D2-12F2713FC447}"/>
              </a:ext>
            </a:extLst>
          </p:cNvPr>
          <p:cNvSpPr>
            <a:spLocks noGrp="1"/>
          </p:cNvSpPr>
          <p:nvPr>
            <p:ph type="subTitle" idx="1"/>
          </p:nvPr>
        </p:nvSpPr>
        <p:spPr/>
        <p:txBody>
          <a:bodyPr/>
          <a:lstStyle/>
          <a:p>
            <a:r>
              <a:rPr lang="en-US" altLang="ko-KR"/>
              <a:t>Gabriel</a:t>
            </a:r>
            <a:r>
              <a:rPr lang="ko-KR" altLang="en-US"/>
              <a:t> </a:t>
            </a:r>
            <a:r>
              <a:rPr lang="en-US" altLang="ko-KR"/>
              <a:t>Yum</a:t>
            </a:r>
            <a:r>
              <a:rPr lang="ko-KR" altLang="en-US"/>
              <a:t> </a:t>
            </a:r>
            <a:r>
              <a:rPr lang="en-US" altLang="ko-KR"/>
              <a:t>7</a:t>
            </a:r>
            <a:r>
              <a:rPr lang="en-US" altLang="ko-KR" baseline="30000"/>
              <a:t>th</a:t>
            </a:r>
            <a:r>
              <a:rPr lang="ko-KR" altLang="en-US"/>
              <a:t> </a:t>
            </a:r>
            <a:r>
              <a:rPr lang="en-US" altLang="ko-KR"/>
              <a:t>grade</a:t>
            </a:r>
            <a:endParaRPr lang="en-US"/>
          </a:p>
        </p:txBody>
      </p:sp>
    </p:spTree>
    <p:extLst>
      <p:ext uri="{BB962C8B-B14F-4D97-AF65-F5344CB8AC3E}">
        <p14:creationId xmlns:p14="http://schemas.microsoft.com/office/powerpoint/2010/main" val="1997090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7212F-850B-904B-A45C-6C0BDE718DDF}"/>
              </a:ext>
            </a:extLst>
          </p:cNvPr>
          <p:cNvSpPr>
            <a:spLocks noGrp="1"/>
          </p:cNvSpPr>
          <p:nvPr>
            <p:ph type="title"/>
          </p:nvPr>
        </p:nvSpPr>
        <p:spPr/>
        <p:txBody>
          <a:bodyPr/>
          <a:lstStyle/>
          <a:p>
            <a:r>
              <a:rPr lang="en-US" altLang="ko-KR"/>
              <a:t>Question</a:t>
            </a:r>
            <a:r>
              <a:rPr lang="ko-KR" altLang="en-US"/>
              <a:t> </a:t>
            </a:r>
            <a:r>
              <a:rPr lang="en-US" altLang="ko-KR"/>
              <a:t>&amp;</a:t>
            </a:r>
            <a:r>
              <a:rPr lang="ko-KR" altLang="en-US"/>
              <a:t> </a:t>
            </a:r>
            <a:r>
              <a:rPr lang="en-US" altLang="ko-KR"/>
              <a:t>Challenge</a:t>
            </a:r>
            <a:endParaRPr lang="en-US"/>
          </a:p>
        </p:txBody>
      </p:sp>
      <p:sp>
        <p:nvSpPr>
          <p:cNvPr id="3" name="Content Placeholder 2">
            <a:extLst>
              <a:ext uri="{FF2B5EF4-FFF2-40B4-BE49-F238E27FC236}">
                <a16:creationId xmlns:a16="http://schemas.microsoft.com/office/drawing/2014/main" id="{B9AC30C9-E873-494F-90EE-C09309211FB9}"/>
              </a:ext>
            </a:extLst>
          </p:cNvPr>
          <p:cNvSpPr>
            <a:spLocks noGrp="1"/>
          </p:cNvSpPr>
          <p:nvPr>
            <p:ph idx="1"/>
          </p:nvPr>
        </p:nvSpPr>
        <p:spPr>
          <a:xfrm>
            <a:off x="2773599" y="2052116"/>
            <a:ext cx="7796540" cy="2567509"/>
          </a:xfrm>
        </p:spPr>
        <p:txBody>
          <a:bodyPr/>
          <a:lstStyle/>
          <a:p>
            <a:r>
              <a:rPr lang="en-US" altLang="ko-KR"/>
              <a:t>The</a:t>
            </a:r>
            <a:r>
              <a:rPr lang="ko-KR" altLang="en-US"/>
              <a:t> </a:t>
            </a:r>
            <a:r>
              <a:rPr lang="en-US" altLang="ko-KR"/>
              <a:t>challenge</a:t>
            </a:r>
            <a:r>
              <a:rPr lang="ko-KR" altLang="en-US"/>
              <a:t> </a:t>
            </a:r>
            <a:r>
              <a:rPr lang="en-US" altLang="ko-KR"/>
              <a:t>was</a:t>
            </a:r>
            <a:r>
              <a:rPr lang="ko-KR" altLang="en-US"/>
              <a:t> </a:t>
            </a:r>
            <a:r>
              <a:rPr lang="en-US" altLang="ko-KR"/>
              <a:t>to</a:t>
            </a:r>
            <a:r>
              <a:rPr lang="ko-KR" altLang="en-US"/>
              <a:t> </a:t>
            </a:r>
            <a:r>
              <a:rPr lang="en-US" altLang="ko-KR"/>
              <a:t>completely</a:t>
            </a:r>
            <a:r>
              <a:rPr lang="ko-KR" altLang="en-US"/>
              <a:t> </a:t>
            </a:r>
            <a:r>
              <a:rPr lang="en-US" altLang="ko-KR"/>
              <a:t>melt</a:t>
            </a:r>
            <a:r>
              <a:rPr lang="ko-KR" altLang="en-US"/>
              <a:t> </a:t>
            </a:r>
            <a:r>
              <a:rPr lang="en-US" altLang="ko-KR"/>
              <a:t>and</a:t>
            </a:r>
            <a:r>
              <a:rPr lang="ko-KR" altLang="en-US"/>
              <a:t> </a:t>
            </a:r>
            <a:r>
              <a:rPr lang="en-US" altLang="ko-KR"/>
              <a:t>chocolate.</a:t>
            </a:r>
          </a:p>
          <a:p>
            <a:r>
              <a:rPr lang="en-US" altLang="ko-KR"/>
              <a:t>Is</a:t>
            </a:r>
            <a:r>
              <a:rPr lang="ko-KR" altLang="en-US"/>
              <a:t> </a:t>
            </a:r>
            <a:r>
              <a:rPr lang="en-US" altLang="ko-KR"/>
              <a:t>it</a:t>
            </a:r>
            <a:r>
              <a:rPr lang="ko-KR" altLang="en-US"/>
              <a:t> </a:t>
            </a:r>
            <a:r>
              <a:rPr lang="en-US" altLang="ko-KR"/>
              <a:t>possible</a:t>
            </a:r>
            <a:r>
              <a:rPr lang="ko-KR" altLang="en-US"/>
              <a:t> </a:t>
            </a:r>
            <a:r>
              <a:rPr lang="en-US" altLang="ko-KR"/>
              <a:t>to</a:t>
            </a:r>
            <a:r>
              <a:rPr lang="ko-KR" altLang="en-US"/>
              <a:t> </a:t>
            </a:r>
            <a:r>
              <a:rPr lang="en-US" altLang="ko-KR"/>
              <a:t>fry</a:t>
            </a:r>
            <a:r>
              <a:rPr lang="ko-KR" altLang="en-US"/>
              <a:t> </a:t>
            </a:r>
            <a:r>
              <a:rPr lang="en-US" altLang="ko-KR"/>
              <a:t>an</a:t>
            </a:r>
            <a:r>
              <a:rPr lang="ko-KR" altLang="en-US"/>
              <a:t> </a:t>
            </a:r>
            <a:r>
              <a:rPr lang="en-US" altLang="ko-KR"/>
              <a:t>egg</a:t>
            </a:r>
            <a:r>
              <a:rPr lang="ko-KR" altLang="en-US"/>
              <a:t> </a:t>
            </a:r>
            <a:r>
              <a:rPr lang="en-US" altLang="ko-KR"/>
              <a:t>without</a:t>
            </a:r>
            <a:r>
              <a:rPr lang="ko-KR" altLang="en-US"/>
              <a:t> </a:t>
            </a:r>
            <a:r>
              <a:rPr lang="en-US" altLang="ko-KR"/>
              <a:t>using</a:t>
            </a:r>
            <a:r>
              <a:rPr lang="ko-KR" altLang="en-US"/>
              <a:t> </a:t>
            </a:r>
            <a:r>
              <a:rPr lang="en-US" altLang="ko-KR"/>
              <a:t>fire?</a:t>
            </a:r>
            <a:r>
              <a:rPr lang="ko-KR" altLang="en-US"/>
              <a:t> </a:t>
            </a:r>
            <a:r>
              <a:rPr lang="en-US" altLang="ko-KR"/>
              <a:t>(Originally</a:t>
            </a:r>
            <a:r>
              <a:rPr lang="ko-KR" altLang="en-US"/>
              <a:t> </a:t>
            </a:r>
            <a:r>
              <a:rPr lang="en-US" altLang="ko-KR"/>
              <a:t>we</a:t>
            </a:r>
            <a:r>
              <a:rPr lang="ko-KR" altLang="en-US"/>
              <a:t> </a:t>
            </a:r>
            <a:r>
              <a:rPr lang="en-US" altLang="ko-KR"/>
              <a:t>needed</a:t>
            </a:r>
            <a:r>
              <a:rPr lang="ko-KR" altLang="en-US"/>
              <a:t> </a:t>
            </a:r>
            <a:r>
              <a:rPr lang="en-US" altLang="ko-KR"/>
              <a:t>to</a:t>
            </a:r>
            <a:r>
              <a:rPr lang="ko-KR" altLang="en-US"/>
              <a:t> </a:t>
            </a:r>
            <a:r>
              <a:rPr lang="en-US" altLang="ko-KR"/>
              <a:t>try</a:t>
            </a:r>
            <a:r>
              <a:rPr lang="ko-KR" altLang="en-US"/>
              <a:t> </a:t>
            </a:r>
            <a:r>
              <a:rPr lang="en-US" altLang="ko-KR"/>
              <a:t>and</a:t>
            </a:r>
            <a:r>
              <a:rPr lang="ko-KR" altLang="en-US"/>
              <a:t> </a:t>
            </a:r>
            <a:r>
              <a:rPr lang="en-US" altLang="ko-KR"/>
              <a:t>fry</a:t>
            </a:r>
            <a:r>
              <a:rPr lang="ko-KR" altLang="en-US"/>
              <a:t> </a:t>
            </a:r>
            <a:r>
              <a:rPr lang="en-US" altLang="ko-KR"/>
              <a:t>an</a:t>
            </a:r>
            <a:r>
              <a:rPr lang="ko-KR" altLang="en-US"/>
              <a:t> </a:t>
            </a:r>
            <a:r>
              <a:rPr lang="en-US" altLang="ko-KR"/>
              <a:t>egg</a:t>
            </a:r>
            <a:r>
              <a:rPr lang="ko-KR" altLang="en-US"/>
              <a:t> </a:t>
            </a:r>
            <a:r>
              <a:rPr lang="en-US" altLang="ko-KR"/>
              <a:t>but</a:t>
            </a:r>
            <a:r>
              <a:rPr lang="ko-KR" altLang="en-US"/>
              <a:t> </a:t>
            </a:r>
            <a:r>
              <a:rPr lang="en-US" altLang="ko-KR"/>
              <a:t>Mrs.</a:t>
            </a:r>
            <a:r>
              <a:rPr lang="ko-KR" altLang="en-US"/>
              <a:t> </a:t>
            </a:r>
            <a:r>
              <a:rPr lang="en-US" altLang="ko-KR"/>
              <a:t>Zuercher</a:t>
            </a:r>
            <a:r>
              <a:rPr lang="ko-KR" altLang="en-US"/>
              <a:t> </a:t>
            </a:r>
            <a:r>
              <a:rPr lang="en-US" altLang="ko-KR"/>
              <a:t>allowed</a:t>
            </a:r>
            <a:r>
              <a:rPr lang="ko-KR" altLang="en-US"/>
              <a:t> </a:t>
            </a:r>
            <a:r>
              <a:rPr lang="en-US" altLang="ko-KR"/>
              <a:t>us</a:t>
            </a:r>
            <a:r>
              <a:rPr lang="ko-KR" altLang="en-US"/>
              <a:t> </a:t>
            </a:r>
            <a:r>
              <a:rPr lang="en-US" altLang="ko-KR"/>
              <a:t>to</a:t>
            </a:r>
            <a:r>
              <a:rPr lang="ko-KR" altLang="en-US"/>
              <a:t> </a:t>
            </a:r>
            <a:r>
              <a:rPr lang="en-US" altLang="ko-KR"/>
              <a:t>completely</a:t>
            </a:r>
            <a:r>
              <a:rPr lang="ko-KR" altLang="en-US"/>
              <a:t> </a:t>
            </a:r>
            <a:r>
              <a:rPr lang="en-US" altLang="ko-KR"/>
              <a:t>melt</a:t>
            </a:r>
            <a:r>
              <a:rPr lang="ko-KR" altLang="en-US"/>
              <a:t> </a:t>
            </a:r>
            <a:r>
              <a:rPr lang="en-US" altLang="ko-KR"/>
              <a:t>an</a:t>
            </a:r>
            <a:r>
              <a:rPr lang="ko-KR" altLang="en-US"/>
              <a:t> </a:t>
            </a:r>
            <a:r>
              <a:rPr lang="en-US" altLang="ko-KR"/>
              <a:t>chocolate</a:t>
            </a:r>
            <a:r>
              <a:rPr lang="ko-KR" altLang="en-US"/>
              <a:t> </a:t>
            </a:r>
            <a:r>
              <a:rPr lang="en-US" altLang="ko-KR"/>
              <a:t>instead.)</a:t>
            </a:r>
            <a:endParaRPr lang="en-US"/>
          </a:p>
        </p:txBody>
      </p:sp>
    </p:spTree>
    <p:extLst>
      <p:ext uri="{BB962C8B-B14F-4D97-AF65-F5344CB8AC3E}">
        <p14:creationId xmlns:p14="http://schemas.microsoft.com/office/powerpoint/2010/main" val="298759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AD3D5-6471-CB4C-9F61-7C43F0A280E0}"/>
              </a:ext>
            </a:extLst>
          </p:cNvPr>
          <p:cNvSpPr>
            <a:spLocks noGrp="1"/>
          </p:cNvSpPr>
          <p:nvPr>
            <p:ph type="title"/>
          </p:nvPr>
        </p:nvSpPr>
        <p:spPr/>
        <p:txBody>
          <a:bodyPr/>
          <a:lstStyle/>
          <a:p>
            <a:r>
              <a:rPr lang="pt-BR"/>
              <a:t>5 Facts</a:t>
            </a:r>
            <a:endParaRPr lang="en-US"/>
          </a:p>
        </p:txBody>
      </p:sp>
      <p:sp>
        <p:nvSpPr>
          <p:cNvPr id="3" name="Content Placeholder 2">
            <a:extLst>
              <a:ext uri="{FF2B5EF4-FFF2-40B4-BE49-F238E27FC236}">
                <a16:creationId xmlns:a16="http://schemas.microsoft.com/office/drawing/2014/main" id="{C6A4E598-846F-6B45-A407-5297D4135CB7}"/>
              </a:ext>
            </a:extLst>
          </p:cNvPr>
          <p:cNvSpPr>
            <a:spLocks noGrp="1"/>
          </p:cNvSpPr>
          <p:nvPr>
            <p:ph idx="1"/>
          </p:nvPr>
        </p:nvSpPr>
        <p:spPr>
          <a:xfrm>
            <a:off x="2333625" y="2052116"/>
            <a:ext cx="8236513" cy="2567509"/>
          </a:xfrm>
        </p:spPr>
        <p:txBody>
          <a:bodyPr>
            <a:normAutofit fontScale="85000" lnSpcReduction="20000"/>
          </a:bodyPr>
          <a:lstStyle/>
          <a:p>
            <a:r>
              <a:rPr lang="pt-BR" altLang="ko-KR"/>
              <a:t>That even on a cold day we may use solar energy.</a:t>
            </a:r>
          </a:p>
          <a:p>
            <a:r>
              <a:rPr lang="pt-BR" altLang="ko-KR"/>
              <a:t>The perfect temperture to cook an egg without burning and eating it raw is 160⁰ F.</a:t>
            </a:r>
          </a:p>
          <a:p>
            <a:r>
              <a:rPr lang="pt-BR" altLang="ko-KR"/>
              <a:t>A egg rottens in 3 weeks.</a:t>
            </a:r>
          </a:p>
          <a:p>
            <a:r>
              <a:rPr lang="pt-BR" altLang="ko-KR"/>
              <a:t>The best time of the day to use sunlight is at noon.</a:t>
            </a:r>
          </a:p>
          <a:p>
            <a:r>
              <a:rPr lang="pt-BR" altLang="ko-KR"/>
              <a:t>If the box or the thing your using it is so big it might be hard to cook.</a:t>
            </a:r>
          </a:p>
        </p:txBody>
      </p:sp>
    </p:spTree>
    <p:extLst>
      <p:ext uri="{BB962C8B-B14F-4D97-AF65-F5344CB8AC3E}">
        <p14:creationId xmlns:p14="http://schemas.microsoft.com/office/powerpoint/2010/main" val="2669547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E33E6-4B17-6A41-A637-25B3871222DC}"/>
              </a:ext>
            </a:extLst>
          </p:cNvPr>
          <p:cNvSpPr>
            <a:spLocks noGrp="1"/>
          </p:cNvSpPr>
          <p:nvPr>
            <p:ph type="title"/>
          </p:nvPr>
        </p:nvSpPr>
        <p:spPr/>
        <p:txBody>
          <a:bodyPr/>
          <a:lstStyle/>
          <a:p>
            <a:r>
              <a:rPr lang="pt-BR"/>
              <a:t>Procedures</a:t>
            </a:r>
            <a:endParaRPr lang="en-US"/>
          </a:p>
        </p:txBody>
      </p:sp>
      <p:sp>
        <p:nvSpPr>
          <p:cNvPr id="3" name="Content Placeholder 2">
            <a:extLst>
              <a:ext uri="{FF2B5EF4-FFF2-40B4-BE49-F238E27FC236}">
                <a16:creationId xmlns:a16="http://schemas.microsoft.com/office/drawing/2014/main" id="{AAC4C546-612F-A94B-844B-35710D8522A8}"/>
              </a:ext>
            </a:extLst>
          </p:cNvPr>
          <p:cNvSpPr>
            <a:spLocks noGrp="1"/>
          </p:cNvSpPr>
          <p:nvPr>
            <p:ph idx="1"/>
          </p:nvPr>
        </p:nvSpPr>
        <p:spPr>
          <a:xfrm>
            <a:off x="2678349" y="2349773"/>
            <a:ext cx="7796540" cy="3997828"/>
          </a:xfrm>
        </p:spPr>
        <p:txBody>
          <a:bodyPr>
            <a:normAutofit fontScale="55000" lnSpcReduction="20000"/>
          </a:bodyPr>
          <a:lstStyle/>
          <a:p>
            <a:pPr marL="0" indent="0">
              <a:buNone/>
            </a:pPr>
            <a:r>
              <a:rPr lang="pt-BR"/>
              <a:t>Steps:</a:t>
            </a:r>
          </a:p>
          <a:p>
            <a:pPr marL="457200" indent="-457200">
              <a:buFont typeface="+mj-lt"/>
              <a:buAutoNum type="arabicPeriod"/>
            </a:pPr>
            <a:r>
              <a:rPr lang="pt-BR"/>
              <a:t>I first cut the shoe box</a:t>
            </a:r>
          </a:p>
          <a:p>
            <a:pPr marL="457200" indent="-457200">
              <a:buFont typeface="+mj-lt"/>
              <a:buAutoNum type="arabicPeriod"/>
            </a:pPr>
            <a:r>
              <a:rPr lang="pt-BR"/>
              <a:t>Then I cut the top part</a:t>
            </a:r>
          </a:p>
          <a:p>
            <a:pPr marL="457200" indent="-457200">
              <a:buFont typeface="+mj-lt"/>
              <a:buAutoNum type="arabicPeriod"/>
            </a:pPr>
            <a:r>
              <a:rPr lang="pt-BR"/>
              <a:t>Then I opened the box so that it will be flat.</a:t>
            </a:r>
          </a:p>
          <a:p>
            <a:pPr marL="457200" indent="-457200">
              <a:buFont typeface="+mj-lt"/>
              <a:buAutoNum type="arabicPeriod"/>
            </a:pPr>
            <a:r>
              <a:rPr lang="pt-BR"/>
              <a:t>Then I put the alluminium on the flat box </a:t>
            </a:r>
          </a:p>
          <a:p>
            <a:pPr marL="457200" indent="-457200">
              <a:buFont typeface="+mj-lt"/>
              <a:buAutoNum type="arabicPeriod"/>
            </a:pPr>
            <a:r>
              <a:rPr lang="pt-BR"/>
              <a:t> Next I refold the box. </a:t>
            </a:r>
          </a:p>
          <a:p>
            <a:pPr marL="457200" indent="-457200">
              <a:buFont typeface="+mj-lt"/>
              <a:buAutoNum type="arabicPeriod"/>
            </a:pPr>
            <a:r>
              <a:rPr lang="pt-BR"/>
              <a:t>Then I put some tape so the the alluminum would be stuck to the box.</a:t>
            </a:r>
          </a:p>
          <a:p>
            <a:pPr marL="457200" indent="-457200">
              <a:buFont typeface="+mj-lt"/>
              <a:buAutoNum type="arabicPeriod"/>
            </a:pPr>
            <a:r>
              <a:rPr lang="pt-BR"/>
              <a:t>Later I found a kind of cup.</a:t>
            </a:r>
          </a:p>
          <a:p>
            <a:pPr marL="457200" indent="-457200">
              <a:buFont typeface="+mj-lt"/>
              <a:buAutoNum type="arabicPeriod"/>
            </a:pPr>
            <a:r>
              <a:rPr lang="pt-BR"/>
              <a:t>Next I covered the cup with black paper.</a:t>
            </a:r>
          </a:p>
          <a:p>
            <a:pPr marL="457200" indent="-457200">
              <a:buFont typeface="+mj-lt"/>
              <a:buAutoNum type="arabicPeriod"/>
            </a:pPr>
            <a:r>
              <a:rPr lang="pt-BR"/>
              <a:t>Finally I made a kind of lid with black paper.</a:t>
            </a:r>
          </a:p>
          <a:p>
            <a:pPr marL="0" indent="0">
              <a:buNone/>
            </a:pPr>
            <a:r>
              <a:rPr lang="pt-BR"/>
              <a:t>And that’s it.</a:t>
            </a:r>
          </a:p>
        </p:txBody>
      </p:sp>
    </p:spTree>
    <p:extLst>
      <p:ext uri="{BB962C8B-B14F-4D97-AF65-F5344CB8AC3E}">
        <p14:creationId xmlns:p14="http://schemas.microsoft.com/office/powerpoint/2010/main" val="1956066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7C025-8F04-F741-9E90-37DC2B486790}"/>
              </a:ext>
            </a:extLst>
          </p:cNvPr>
          <p:cNvSpPr>
            <a:spLocks noGrp="1"/>
          </p:cNvSpPr>
          <p:nvPr>
            <p:ph type="title"/>
          </p:nvPr>
        </p:nvSpPr>
        <p:spPr/>
        <p:txBody>
          <a:bodyPr/>
          <a:lstStyle/>
          <a:p>
            <a:r>
              <a:rPr lang="pt-BR"/>
              <a:t>How I built it</a:t>
            </a:r>
            <a:endParaRPr lang="en-US"/>
          </a:p>
        </p:txBody>
      </p:sp>
      <p:sp>
        <p:nvSpPr>
          <p:cNvPr id="3" name="Content Placeholder 2">
            <a:extLst>
              <a:ext uri="{FF2B5EF4-FFF2-40B4-BE49-F238E27FC236}">
                <a16:creationId xmlns:a16="http://schemas.microsoft.com/office/drawing/2014/main" id="{B79B91A0-2332-164D-84F6-948A4C8E9E4D}"/>
              </a:ext>
            </a:extLst>
          </p:cNvPr>
          <p:cNvSpPr>
            <a:spLocks noGrp="1"/>
          </p:cNvSpPr>
          <p:nvPr>
            <p:ph idx="1"/>
          </p:nvPr>
        </p:nvSpPr>
        <p:spPr/>
        <p:txBody>
          <a:bodyPr>
            <a:normAutofit fontScale="55000" lnSpcReduction="20000"/>
          </a:bodyPr>
          <a:lstStyle/>
          <a:p>
            <a:pPr marL="457200" indent="-457200">
              <a:buFont typeface="+mj-lt"/>
              <a:buAutoNum type="arabicPeriod"/>
            </a:pPr>
            <a:r>
              <a:rPr lang="pt-BR"/>
              <a:t>I first cut the shoe box</a:t>
            </a:r>
          </a:p>
          <a:p>
            <a:pPr marL="457200" indent="-457200">
              <a:buFont typeface="+mj-lt"/>
              <a:buAutoNum type="arabicPeriod"/>
            </a:pPr>
            <a:r>
              <a:rPr lang="pt-BR"/>
              <a:t>Then I cut the top part</a:t>
            </a:r>
          </a:p>
          <a:p>
            <a:pPr marL="457200" indent="-457200">
              <a:buFont typeface="+mj-lt"/>
              <a:buAutoNum type="arabicPeriod"/>
            </a:pPr>
            <a:r>
              <a:rPr lang="pt-BR"/>
              <a:t>Then I opened the box so that it will be flat.</a:t>
            </a:r>
          </a:p>
          <a:p>
            <a:pPr marL="457200" indent="-457200">
              <a:buFont typeface="+mj-lt"/>
              <a:buAutoNum type="arabicPeriod"/>
            </a:pPr>
            <a:r>
              <a:rPr lang="pt-BR"/>
              <a:t>Then I put the alluminium on the flat box </a:t>
            </a:r>
          </a:p>
          <a:p>
            <a:pPr marL="457200" indent="-457200">
              <a:buFont typeface="+mj-lt"/>
              <a:buAutoNum type="arabicPeriod"/>
            </a:pPr>
            <a:r>
              <a:rPr lang="pt-BR"/>
              <a:t> Next I refold the box. </a:t>
            </a:r>
          </a:p>
          <a:p>
            <a:pPr marL="457200" indent="-457200">
              <a:buFont typeface="+mj-lt"/>
              <a:buAutoNum type="arabicPeriod"/>
            </a:pPr>
            <a:r>
              <a:rPr lang="pt-BR"/>
              <a:t>Then I put some tape so the the alluminum would be stuck to the box.</a:t>
            </a:r>
          </a:p>
          <a:p>
            <a:pPr marL="457200" indent="-457200">
              <a:buFont typeface="+mj-lt"/>
              <a:buAutoNum type="arabicPeriod"/>
            </a:pPr>
            <a:r>
              <a:rPr lang="pt-BR"/>
              <a:t>Later I found a kind of cup.</a:t>
            </a:r>
          </a:p>
          <a:p>
            <a:pPr marL="457200" indent="-457200">
              <a:buFont typeface="+mj-lt"/>
              <a:buAutoNum type="arabicPeriod"/>
            </a:pPr>
            <a:r>
              <a:rPr lang="pt-BR"/>
              <a:t>Next I covered the cup with black paper.</a:t>
            </a:r>
          </a:p>
          <a:p>
            <a:pPr marL="457200" indent="-457200">
              <a:buFont typeface="+mj-lt"/>
              <a:buAutoNum type="arabicPeriod"/>
            </a:pPr>
            <a:r>
              <a:rPr lang="pt-BR"/>
              <a:t>Finally I made a kind of lid with black paper.</a:t>
            </a:r>
          </a:p>
          <a:p>
            <a:pPr marL="0" indent="0">
              <a:buNone/>
            </a:pPr>
            <a:endParaRPr lang="pt-BR"/>
          </a:p>
          <a:p>
            <a:pPr marL="0" indent="0">
              <a:buNone/>
            </a:pPr>
            <a:r>
              <a:rPr lang="pt-BR"/>
              <a:t>I explained how I built and the materials together.</a:t>
            </a:r>
          </a:p>
        </p:txBody>
      </p:sp>
    </p:spTree>
    <p:extLst>
      <p:ext uri="{BB962C8B-B14F-4D97-AF65-F5344CB8AC3E}">
        <p14:creationId xmlns:p14="http://schemas.microsoft.com/office/powerpoint/2010/main" val="3829372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29CEF-E057-2F48-9005-16B794E6BC8B}"/>
              </a:ext>
            </a:extLst>
          </p:cNvPr>
          <p:cNvSpPr>
            <a:spLocks noGrp="1"/>
          </p:cNvSpPr>
          <p:nvPr>
            <p:ph type="title"/>
          </p:nvPr>
        </p:nvSpPr>
        <p:spPr/>
        <p:txBody>
          <a:bodyPr/>
          <a:lstStyle/>
          <a:p>
            <a:r>
              <a:rPr lang="pt-BR"/>
              <a:t>Experimental Plan</a:t>
            </a:r>
            <a:endParaRPr lang="en-US"/>
          </a:p>
        </p:txBody>
      </p:sp>
      <p:sp>
        <p:nvSpPr>
          <p:cNvPr id="3" name="Content Placeholder 2">
            <a:extLst>
              <a:ext uri="{FF2B5EF4-FFF2-40B4-BE49-F238E27FC236}">
                <a16:creationId xmlns:a16="http://schemas.microsoft.com/office/drawing/2014/main" id="{FFC62981-96C3-5947-B795-492D1BD5B251}"/>
              </a:ext>
            </a:extLst>
          </p:cNvPr>
          <p:cNvSpPr>
            <a:spLocks noGrp="1"/>
          </p:cNvSpPr>
          <p:nvPr>
            <p:ph idx="1"/>
          </p:nvPr>
        </p:nvSpPr>
        <p:spPr/>
        <p:txBody>
          <a:bodyPr>
            <a:normAutofit fontScale="85000" lnSpcReduction="10000"/>
          </a:bodyPr>
          <a:lstStyle/>
          <a:p>
            <a:r>
              <a:rPr lang="pt-BR"/>
              <a:t>Question: The problem that I am solving is trying to melt na chocolate.</a:t>
            </a:r>
          </a:p>
          <a:p>
            <a:r>
              <a:rPr lang="pt-BR"/>
              <a:t>Design Process: First I will cover a box with alluminium that will put the sunlight to the chocolate and a black color something that will help put the sunlight to the chocolate.</a:t>
            </a:r>
          </a:p>
          <a:p>
            <a:r>
              <a:rPr lang="pt-BR"/>
              <a:t>Design Process: I think my prototype will look like a box covered with alluminium and on the middle something covered with black something.</a:t>
            </a:r>
          </a:p>
          <a:p>
            <a:r>
              <a:rPr lang="pt-BR"/>
              <a:t>Develope your Operatipnal Defination: If it is melted close to liquid or liquid.</a:t>
            </a:r>
          </a:p>
          <a:p>
            <a:r>
              <a:rPr lang="pt-BR"/>
              <a:t> I tried to have as manydata’s that I could have.</a:t>
            </a:r>
          </a:p>
          <a:p>
            <a:r>
              <a:rPr lang="pt-BR"/>
              <a:t> What really helped me was about what was the time of the day to use, what colors would help get the sunlight, and etc...</a:t>
            </a:r>
            <a:endParaRPr lang="en-US"/>
          </a:p>
        </p:txBody>
      </p:sp>
    </p:spTree>
    <p:extLst>
      <p:ext uri="{BB962C8B-B14F-4D97-AF65-F5344CB8AC3E}">
        <p14:creationId xmlns:p14="http://schemas.microsoft.com/office/powerpoint/2010/main" val="3594382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F861D-879B-E84C-8AC2-A4C6519A88F7}"/>
              </a:ext>
            </a:extLst>
          </p:cNvPr>
          <p:cNvSpPr>
            <a:spLocks noGrp="1"/>
          </p:cNvSpPr>
          <p:nvPr>
            <p:ph type="title"/>
          </p:nvPr>
        </p:nvSpPr>
        <p:spPr/>
        <p:txBody>
          <a:bodyPr/>
          <a:lstStyle/>
          <a:p>
            <a:r>
              <a:rPr lang="pt-BR"/>
              <a:t>Projects Outcome</a:t>
            </a:r>
            <a:endParaRPr lang="en-US"/>
          </a:p>
        </p:txBody>
      </p:sp>
      <p:sp>
        <p:nvSpPr>
          <p:cNvPr id="3" name="Content Placeholder 2">
            <a:extLst>
              <a:ext uri="{FF2B5EF4-FFF2-40B4-BE49-F238E27FC236}">
                <a16:creationId xmlns:a16="http://schemas.microsoft.com/office/drawing/2014/main" id="{A2BE07F7-1A16-B144-A048-10A86298DE3D}"/>
              </a:ext>
            </a:extLst>
          </p:cNvPr>
          <p:cNvSpPr>
            <a:spLocks noGrp="1"/>
          </p:cNvSpPr>
          <p:nvPr>
            <p:ph idx="1"/>
          </p:nvPr>
        </p:nvSpPr>
        <p:spPr/>
        <p:txBody>
          <a:bodyPr/>
          <a:lstStyle/>
          <a:p>
            <a:pPr marL="0" indent="0">
              <a:buNone/>
            </a:pPr>
            <a:r>
              <a:rPr lang="pt-BR"/>
              <a:t> So I tried just once with a box covered with alluminium and a cup covered with black paper. I was succesful at the first try. So what I did was to see what place was the best place and I left it and every 5 minutes I took a picture. It started melting and at minute 25 it was totally melted.</a:t>
            </a:r>
            <a:endParaRPr lang="en-US"/>
          </a:p>
        </p:txBody>
      </p:sp>
    </p:spTree>
    <p:extLst>
      <p:ext uri="{BB962C8B-B14F-4D97-AF65-F5344CB8AC3E}">
        <p14:creationId xmlns:p14="http://schemas.microsoft.com/office/powerpoint/2010/main" val="2785892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9825A-369F-7740-9A54-2FED6C2BC5BC}"/>
              </a:ext>
            </a:extLst>
          </p:cNvPr>
          <p:cNvSpPr>
            <a:spLocks noGrp="1"/>
          </p:cNvSpPr>
          <p:nvPr>
            <p:ph type="title"/>
          </p:nvPr>
        </p:nvSpPr>
        <p:spPr>
          <a:xfrm>
            <a:off x="-1138661" y="226220"/>
            <a:ext cx="11985255" cy="3623598"/>
          </a:xfrm>
        </p:spPr>
        <p:txBody>
          <a:bodyPr/>
          <a:lstStyle/>
          <a:p>
            <a:r>
              <a:rPr lang="pt-BR"/>
              <a:t>Benefits</a:t>
            </a:r>
            <a:endParaRPr lang="en-US"/>
          </a:p>
        </p:txBody>
      </p:sp>
      <p:sp>
        <p:nvSpPr>
          <p:cNvPr id="3" name="Content Placeholder 2">
            <a:extLst>
              <a:ext uri="{FF2B5EF4-FFF2-40B4-BE49-F238E27FC236}">
                <a16:creationId xmlns:a16="http://schemas.microsoft.com/office/drawing/2014/main" id="{3B397A72-084F-1F40-AD51-5EC0FC0D3354}"/>
              </a:ext>
            </a:extLst>
          </p:cNvPr>
          <p:cNvSpPr>
            <a:spLocks noGrp="1"/>
          </p:cNvSpPr>
          <p:nvPr>
            <p:ph idx="1"/>
          </p:nvPr>
        </p:nvSpPr>
        <p:spPr>
          <a:xfrm>
            <a:off x="2571750" y="1015226"/>
            <a:ext cx="7650770" cy="3735368"/>
          </a:xfrm>
        </p:spPr>
        <p:txBody>
          <a:bodyPr/>
          <a:lstStyle/>
          <a:p>
            <a:r>
              <a:rPr lang="pt-BR"/>
              <a:t>As I have spoken on the video some of the good things of this project is first we can help does with financial problem that may use less money to buy an oven and by a little better food instead. Another possitive reason is because it may be fun on making something to cook.</a:t>
            </a:r>
            <a:endParaRPr lang="en-US"/>
          </a:p>
        </p:txBody>
      </p:sp>
    </p:spTree>
    <p:extLst>
      <p:ext uri="{BB962C8B-B14F-4D97-AF65-F5344CB8AC3E}">
        <p14:creationId xmlns:p14="http://schemas.microsoft.com/office/powerpoint/2010/main" val="4044473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6A1A2-6860-6343-B275-8BC3D0A701FE}"/>
              </a:ext>
            </a:extLst>
          </p:cNvPr>
          <p:cNvSpPr>
            <a:spLocks noGrp="1"/>
          </p:cNvSpPr>
          <p:nvPr>
            <p:ph type="title"/>
          </p:nvPr>
        </p:nvSpPr>
        <p:spPr/>
        <p:txBody>
          <a:bodyPr/>
          <a:lstStyle/>
          <a:p>
            <a:r>
              <a:rPr lang="pt-BR"/>
              <a:t>Pictures</a:t>
            </a:r>
            <a:endParaRPr lang="en-US"/>
          </a:p>
        </p:txBody>
      </p:sp>
      <p:pic>
        <p:nvPicPr>
          <p:cNvPr id="4" name="Picture 4">
            <a:extLst>
              <a:ext uri="{FF2B5EF4-FFF2-40B4-BE49-F238E27FC236}">
                <a16:creationId xmlns:a16="http://schemas.microsoft.com/office/drawing/2014/main" id="{E151F7B1-2967-AB4A-9A54-A7A88C52958F}"/>
              </a:ext>
            </a:extLst>
          </p:cNvPr>
          <p:cNvPicPr>
            <a:picLocks noGrp="1" noChangeAspect="1"/>
          </p:cNvPicPr>
          <p:nvPr>
            <p:ph idx="1"/>
          </p:nvPr>
        </p:nvPicPr>
        <p:blipFill>
          <a:blip r:embed="rId2"/>
          <a:stretch>
            <a:fillRect/>
          </a:stretch>
        </p:blipFill>
        <p:spPr>
          <a:xfrm>
            <a:off x="943204" y="53957"/>
            <a:ext cx="3533545" cy="3997325"/>
          </a:xfrm>
          <a:effectLst>
            <a:outerShdw blurRad="50800" dist="38100" dir="5400000" algn="t" rotWithShape="0">
              <a:prstClr val="black">
                <a:alpha val="40000"/>
              </a:prstClr>
            </a:outerShdw>
          </a:effectLst>
        </p:spPr>
      </p:pic>
      <p:pic>
        <p:nvPicPr>
          <p:cNvPr id="5" name="Picture 5">
            <a:extLst>
              <a:ext uri="{FF2B5EF4-FFF2-40B4-BE49-F238E27FC236}">
                <a16:creationId xmlns:a16="http://schemas.microsoft.com/office/drawing/2014/main" id="{25402C91-2B48-6844-9E39-1E34779BB92F}"/>
              </a:ext>
            </a:extLst>
          </p:cNvPr>
          <p:cNvPicPr>
            <a:picLocks noChangeAspect="1"/>
          </p:cNvPicPr>
          <p:nvPr/>
        </p:nvPicPr>
        <p:blipFill>
          <a:blip r:embed="rId3"/>
          <a:stretch>
            <a:fillRect/>
          </a:stretch>
        </p:blipFill>
        <p:spPr>
          <a:xfrm>
            <a:off x="4505324" y="53957"/>
            <a:ext cx="3533546" cy="3997325"/>
          </a:xfrm>
          <a:prstGeom prst="rect">
            <a:avLst/>
          </a:prstGeom>
        </p:spPr>
      </p:pic>
      <p:pic>
        <p:nvPicPr>
          <p:cNvPr id="6" name="Picture 6">
            <a:extLst>
              <a:ext uri="{FF2B5EF4-FFF2-40B4-BE49-F238E27FC236}">
                <a16:creationId xmlns:a16="http://schemas.microsoft.com/office/drawing/2014/main" id="{11947376-1CCF-A64D-A27B-856C6000E186}"/>
              </a:ext>
            </a:extLst>
          </p:cNvPr>
          <p:cNvPicPr>
            <a:picLocks noChangeAspect="1"/>
          </p:cNvPicPr>
          <p:nvPr/>
        </p:nvPicPr>
        <p:blipFill>
          <a:blip r:embed="rId4"/>
          <a:stretch>
            <a:fillRect/>
          </a:stretch>
        </p:blipFill>
        <p:spPr>
          <a:xfrm>
            <a:off x="914629" y="4051282"/>
            <a:ext cx="2982400" cy="3105859"/>
          </a:xfrm>
          <a:prstGeom prst="rect">
            <a:avLst/>
          </a:prstGeom>
        </p:spPr>
      </p:pic>
      <p:sp>
        <p:nvSpPr>
          <p:cNvPr id="7" name="TextBox 6">
            <a:extLst>
              <a:ext uri="{FF2B5EF4-FFF2-40B4-BE49-F238E27FC236}">
                <a16:creationId xmlns:a16="http://schemas.microsoft.com/office/drawing/2014/main" id="{10B94738-B7B1-D547-8E32-5A899DC267BC}"/>
              </a:ext>
            </a:extLst>
          </p:cNvPr>
          <p:cNvSpPr txBox="1"/>
          <p:nvPr/>
        </p:nvSpPr>
        <p:spPr>
          <a:xfrm>
            <a:off x="6095999" y="4548187"/>
            <a:ext cx="4786313" cy="923330"/>
          </a:xfrm>
          <a:prstGeom prst="rect">
            <a:avLst/>
          </a:prstGeom>
          <a:noFill/>
        </p:spPr>
        <p:txBody>
          <a:bodyPr wrap="square" rtlCol="0">
            <a:spAutoFit/>
          </a:bodyPr>
          <a:lstStyle/>
          <a:p>
            <a:pPr algn="l"/>
            <a:r>
              <a:rPr lang="pt-BR"/>
              <a:t>This pictures are pictures while I was doing the experiment. It shows the start the middle and when It was finished.</a:t>
            </a:r>
            <a:endParaRPr lang="en-US"/>
          </a:p>
        </p:txBody>
      </p:sp>
    </p:spTree>
    <p:extLst>
      <p:ext uri="{BB962C8B-B14F-4D97-AF65-F5344CB8AC3E}">
        <p14:creationId xmlns:p14="http://schemas.microsoft.com/office/powerpoint/2010/main" val="21449225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Slides>
  <Notes>0</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Madison</vt:lpstr>
      <vt:lpstr>Solar Oven</vt:lpstr>
      <vt:lpstr>Question &amp; Challenge</vt:lpstr>
      <vt:lpstr>5 Facts</vt:lpstr>
      <vt:lpstr>Procedures</vt:lpstr>
      <vt:lpstr>How I built it</vt:lpstr>
      <vt:lpstr>Experimental Plan</vt:lpstr>
      <vt:lpstr>Projects Outcome</vt:lpstr>
      <vt:lpstr>Benefits</vt:lpstr>
      <vt:lpstr>Pictures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Oven</dc:title>
  <dc:creator>Gabriel Yum</dc:creator>
  <cp:lastModifiedBy>Gabriel Yum</cp:lastModifiedBy>
  <cp:revision>2</cp:revision>
  <dcterms:created xsi:type="dcterms:W3CDTF">2021-04-28T11:10:55Z</dcterms:created>
  <dcterms:modified xsi:type="dcterms:W3CDTF">2021-05-06T23:45:50Z</dcterms:modified>
</cp:coreProperties>
</file>